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5"/>
  </p:notesMasterIdLst>
  <p:handoutMasterIdLst>
    <p:handoutMasterId r:id="rId6"/>
  </p:handout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07">
          <p15:clr>
            <a:srgbClr val="A4A3A4"/>
          </p15:clr>
        </p15:guide>
        <p15:guide id="2" orient="horz" pos="1274">
          <p15:clr>
            <a:srgbClr val="A4A3A4"/>
          </p15:clr>
        </p15:guide>
        <p15:guide id="3" orient="horz" pos="114">
          <p15:clr>
            <a:srgbClr val="A4A3A4"/>
          </p15:clr>
        </p15:guide>
        <p15:guide id="4" orient="horz" pos="2093">
          <p15:clr>
            <a:srgbClr val="A4A3A4"/>
          </p15:clr>
        </p15:guide>
        <p15:guide id="5" orient="horz" pos="453">
          <p15:clr>
            <a:srgbClr val="A4A3A4"/>
          </p15:clr>
        </p15:guide>
        <p15:guide id="6" orient="horz" pos="3001">
          <p15:clr>
            <a:srgbClr val="A4A3A4"/>
          </p15:clr>
        </p15:guide>
        <p15:guide id="7" pos="5616">
          <p15:clr>
            <a:srgbClr val="A4A3A4"/>
          </p15:clr>
        </p15:guide>
        <p15:guide id="8" pos="136">
          <p15:clr>
            <a:srgbClr val="A4A3A4"/>
          </p15:clr>
        </p15:guide>
        <p15:guide id="9" pos="3562">
          <p15:clr>
            <a:srgbClr val="A4A3A4"/>
          </p15:clr>
        </p15:guide>
        <p15:guide id="10" pos="4453">
          <p15:clr>
            <a:srgbClr val="A4A3A4"/>
          </p15:clr>
        </p15:guide>
        <p15:guide id="11" pos="5163">
          <p15:clr>
            <a:srgbClr val="A4A3A4"/>
          </p15:clr>
        </p15:guide>
        <p15:guide id="12" pos="4632">
          <p15:clr>
            <a:srgbClr val="A4A3A4"/>
          </p15:clr>
        </p15:guide>
        <p15:guide id="13" pos="58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4E"/>
    <a:srgbClr val="4E4E4E"/>
    <a:srgbClr val="404040"/>
    <a:srgbClr val="004C97"/>
    <a:srgbClr val="63666A"/>
    <a:srgbClr val="99D6EA"/>
    <a:srgbClr val="505050"/>
    <a:srgbClr val="A7A8AA"/>
    <a:srgbClr val="003087"/>
    <a:srgbClr val="0F2D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3"/>
  </p:normalViewPr>
  <p:slideViewPr>
    <p:cSldViewPr snapToGrid="0" snapToObjects="1" showGuides="1">
      <p:cViewPr>
        <p:scale>
          <a:sx n="114" d="100"/>
          <a:sy n="114" d="100"/>
        </p:scale>
        <p:origin x="78" y="168"/>
      </p:cViewPr>
      <p:guideLst>
        <p:guide orient="horz" pos="3107"/>
        <p:guide orient="horz" pos="1274"/>
        <p:guide orient="horz" pos="114"/>
        <p:guide orient="horz" pos="2093"/>
        <p:guide orient="horz" pos="453"/>
        <p:guide orient="horz" pos="3001"/>
        <p:guide pos="5616"/>
        <p:guide pos="136"/>
        <p:guide pos="3562"/>
        <p:guide pos="4453"/>
        <p:guide pos="5163"/>
        <p:guide pos="4632"/>
        <p:guide pos="58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DBB872F3-6144-3148-BC13-C063BA20AE80}" type="datetimeFigureOut">
              <a:rPr lang="en-US"/>
              <a:pPr>
                <a:defRPr/>
              </a:pPr>
              <a:t>10/5/2023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0ACDB0ED-0BEE-9846-B9EA-5C7BFF0628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645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531CFD29-8380-B24A-89EC-384D8B8A981B}" type="datetimeFigureOut">
              <a:rPr lang="en-US"/>
              <a:pPr>
                <a:defRPr/>
              </a:pPr>
              <a:t>10/5/2023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CAD08E57-B576-F641-BEA6-C3D752DF7F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400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Geneva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 descr="14-0218-16D.lr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24" b="29524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429344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795338"/>
            <a:ext cx="3027894" cy="376700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3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3542715" y="795339"/>
            <a:ext cx="5347605" cy="3767006"/>
          </a:xfrm>
          <a:prstGeom prst="rect">
            <a:avLst/>
          </a:prstGeom>
        </p:spPr>
        <p:txBody>
          <a:bodyPr lIns="0" tIns="0" rIns="0" bIns="0"/>
          <a:lstStyle>
            <a:lvl1pPr marL="230188" indent="-230188">
              <a:spcBef>
                <a:spcPts val="984"/>
              </a:spcBef>
              <a:defRPr sz="1800">
                <a:solidFill>
                  <a:srgbClr val="505050"/>
                </a:solidFill>
              </a:defRPr>
            </a:lvl1pPr>
            <a:lvl2pPr marL="514350" indent="-230188">
              <a:spcBef>
                <a:spcPts val="984"/>
              </a:spcBef>
              <a:defRPr sz="1600">
                <a:solidFill>
                  <a:srgbClr val="505050"/>
                </a:solidFill>
              </a:defRPr>
            </a:lvl2pPr>
            <a:lvl3pPr marL="806450" indent="-228600">
              <a:spcBef>
                <a:spcPts val="984"/>
              </a:spcBef>
              <a:defRPr sz="1500">
                <a:solidFill>
                  <a:srgbClr val="505050"/>
                </a:solidFill>
              </a:defRPr>
            </a:lvl3pPr>
            <a:lvl4pPr marL="1087438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4pPr>
            <a:lvl5pPr marL="1370013" indent="-228600">
              <a:spcBef>
                <a:spcPts val="984"/>
              </a:spcBef>
              <a:buFont typeface="Arial"/>
              <a:buChar char="•"/>
              <a:defRPr sz="14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6"/>
          </p:nvPr>
        </p:nvSpPr>
        <p:spPr>
          <a:xfrm>
            <a:off x="736827" y="4878161"/>
            <a:ext cx="675368" cy="180975"/>
          </a:xfrm>
        </p:spPr>
        <p:txBody>
          <a:bodyPr/>
          <a:lstStyle>
            <a:lvl1pPr>
              <a:defRPr sz="900" smtClean="0"/>
            </a:lvl1pPr>
          </a:lstStyle>
          <a:p>
            <a:pPr>
              <a:defRPr/>
            </a:pPr>
            <a:fld id="{09EA2773-F02A-CC43-B1C5-479A1F34EDA7}" type="datetime1">
              <a:rPr lang="en-US" smtClean="0"/>
              <a:pPr>
                <a:defRPr/>
              </a:pPr>
              <a:t>10/5/2023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7"/>
          </p:nvPr>
        </p:nvSpPr>
        <p:spPr>
          <a:xfrm>
            <a:off x="1530604" y="4878161"/>
            <a:ext cx="6262119" cy="187523"/>
          </a:xfrm>
        </p:spPr>
        <p:txBody>
          <a:bodyPr/>
          <a:lstStyle>
            <a:lvl1pPr>
              <a:defRPr sz="900" dirty="0" smtClean="0"/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 sz="900" smtClean="0"/>
            </a:lvl1pPr>
          </a:lstStyle>
          <a:p>
            <a:pPr>
              <a:defRPr/>
            </a:pPr>
            <a:fld id="{979A04A2-726F-2143-A443-7788AF27176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" y="35097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836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Pictur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224073" y="796397"/>
            <a:ext cx="8686800" cy="2795038"/>
          </a:xfrm>
          <a:prstGeom prst="rect">
            <a:avLst/>
          </a:prstGeom>
        </p:spPr>
        <p:txBody>
          <a:bodyPr lIns="0" tIns="0" rIns="0" bIns="0" rtlCol="0">
            <a:normAutofit/>
          </a:bodyPr>
          <a:lstStyle>
            <a:lvl1pPr marL="0" indent="0">
              <a:buNone/>
              <a:defRPr sz="1300">
                <a:solidFill>
                  <a:srgbClr val="50505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073" y="3774987"/>
            <a:ext cx="8686800" cy="8184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3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8FEA58B7-095F-6844-8E3C-8A1DDD22BF89}" type="datetime1">
              <a:rPr lang="en-US" smtClean="0"/>
              <a:pPr>
                <a:defRPr/>
              </a:pPr>
              <a:t>10/5/2023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3" y="4878161"/>
            <a:ext cx="625195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" y="349268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915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6827" y="4878161"/>
            <a:ext cx="675368" cy="180975"/>
          </a:xfrm>
        </p:spPr>
        <p:txBody>
          <a:bodyPr/>
          <a:lstStyle>
            <a:lvl1pPr>
              <a:defRPr sz="900"/>
            </a:lvl1pPr>
          </a:lstStyle>
          <a:p>
            <a:pPr>
              <a:defRPr/>
            </a:pPr>
            <a:fld id="{3C7E1B65-1920-CF40-87B8-818D6517E0EA}" type="datetime1">
              <a:rPr lang="en-US" smtClean="0"/>
              <a:pPr>
                <a:defRPr/>
              </a:pPr>
              <a:t>10/5/2023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30605" y="4878161"/>
            <a:ext cx="6260399" cy="182155"/>
          </a:xfrm>
        </p:spPr>
        <p:txBody>
          <a:bodyPr/>
          <a:lstStyle>
            <a:lvl1pPr>
              <a:defRPr sz="900"/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22250" y="355599"/>
            <a:ext cx="8675688" cy="4263293"/>
          </a:xfrm>
          <a:prstGeom prst="rect">
            <a:avLst/>
          </a:prstGeom>
        </p:spPr>
        <p:txBody>
          <a:bodyPr vert="horz"/>
          <a:lstStyle>
            <a:lvl1pPr marL="230188" indent="-230188">
              <a:defRPr sz="14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2215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Extra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38FDACF-6E1B-814B-BDB6-B66F2ED862D6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30603" y="4878161"/>
            <a:ext cx="6272278" cy="182155"/>
          </a:xfrm>
        </p:spPr>
        <p:txBody>
          <a:bodyPr/>
          <a:lstStyle/>
          <a:p>
            <a:pPr>
              <a:defRPr/>
            </a:pPr>
            <a:r>
              <a:rPr lang="en-US" dirty="0"/>
              <a:t>Presenter | Presentation Title or Meeting Title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28600" y="349268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228600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2002331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14"/>
          <p:cNvSpPr>
            <a:spLocks noGrp="1"/>
          </p:cNvSpPr>
          <p:nvPr>
            <p:ph type="pic" sz="quarter" idx="21"/>
          </p:nvPr>
        </p:nvSpPr>
        <p:spPr>
          <a:xfrm>
            <a:off x="3776111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14"/>
          <p:cNvSpPr>
            <a:spLocks noGrp="1"/>
          </p:cNvSpPr>
          <p:nvPr>
            <p:ph type="pic" sz="quarter" idx="22"/>
          </p:nvPr>
        </p:nvSpPr>
        <p:spPr>
          <a:xfrm>
            <a:off x="5557362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23671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228600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2002331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3776111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5557362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14"/>
          <p:cNvSpPr>
            <a:spLocks noGrp="1"/>
          </p:cNvSpPr>
          <p:nvPr>
            <p:ph type="pic" sz="quarter" idx="18"/>
          </p:nvPr>
        </p:nvSpPr>
        <p:spPr>
          <a:xfrm>
            <a:off x="7323671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14"/>
          <p:cNvSpPr>
            <a:spLocks noGrp="1"/>
          </p:cNvSpPr>
          <p:nvPr>
            <p:ph type="pic" sz="quarter" idx="24"/>
          </p:nvPr>
        </p:nvSpPr>
        <p:spPr>
          <a:xfrm>
            <a:off x="228600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14"/>
          <p:cNvSpPr>
            <a:spLocks noGrp="1"/>
          </p:cNvSpPr>
          <p:nvPr>
            <p:ph type="pic" sz="quarter" idx="25"/>
          </p:nvPr>
        </p:nvSpPr>
        <p:spPr>
          <a:xfrm>
            <a:off x="2002331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776111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4"/>
          <p:cNvSpPr>
            <a:spLocks noGrp="1"/>
          </p:cNvSpPr>
          <p:nvPr>
            <p:ph type="pic" sz="quarter" idx="27"/>
          </p:nvPr>
        </p:nvSpPr>
        <p:spPr>
          <a:xfrm>
            <a:off x="5557362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4"/>
          <p:cNvSpPr>
            <a:spLocks noGrp="1"/>
          </p:cNvSpPr>
          <p:nvPr>
            <p:ph type="pic" sz="quarter" idx="28"/>
          </p:nvPr>
        </p:nvSpPr>
        <p:spPr>
          <a:xfrm>
            <a:off x="7323671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16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rcRect t="31279" b="31279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2373966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/>
          <a:srcRect t="18330" b="40718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2511568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/>
          <a:srcRect t="14644" b="44456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3951907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/>
          <a:srcRect t="19861" b="39239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426473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/>
          <a:srcRect t="42966" b="16134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256609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rcRect l="29" r="29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213815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28603" y="796397"/>
            <a:ext cx="8672513" cy="3794522"/>
          </a:xfrm>
          <a:prstGeom prst="rect">
            <a:avLst/>
          </a:prstGeom>
        </p:spPr>
        <p:txBody>
          <a:bodyPr lIns="0" tIns="0" rIns="0" bIns="0"/>
          <a:lstStyle>
            <a:lvl1pPr marL="230188" indent="-230188">
              <a:spcBef>
                <a:spcPts val="984"/>
              </a:spcBef>
              <a:defRPr sz="18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600">
                <a:solidFill>
                  <a:srgbClr val="505050"/>
                </a:solidFill>
              </a:defRPr>
            </a:lvl2pPr>
            <a:lvl3pPr marL="803275" indent="-230188">
              <a:spcBef>
                <a:spcPts val="984"/>
              </a:spcBef>
              <a:defRPr sz="1500">
                <a:solidFill>
                  <a:srgbClr val="505050"/>
                </a:solidFill>
              </a:defRPr>
            </a:lvl3pPr>
            <a:lvl4pPr marL="1085850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4pPr>
            <a:lvl5pPr marL="1370013" indent="-230188">
              <a:spcBef>
                <a:spcPts val="984"/>
              </a:spcBef>
              <a:buFont typeface="Arial"/>
              <a:buChar char="•"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28600" y="349268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10/5/2023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3" y="4878161"/>
            <a:ext cx="626211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22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sz="half" idx="13"/>
          </p:nvPr>
        </p:nvSpPr>
        <p:spPr>
          <a:xfrm>
            <a:off x="228601" y="796397"/>
            <a:ext cx="4206240" cy="2725341"/>
          </a:xfrm>
          <a:prstGeom prst="rect">
            <a:avLst/>
          </a:prstGeom>
        </p:spPr>
        <p:txBody>
          <a:bodyPr lIns="0" tIns="0" rIns="0" bIns="0"/>
          <a:lstStyle>
            <a:lvl1pPr marL="230188" indent="-230188">
              <a:spcBef>
                <a:spcPts val="984"/>
              </a:spcBef>
              <a:defRPr sz="18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600">
                <a:solidFill>
                  <a:srgbClr val="505050"/>
                </a:solidFill>
              </a:defRPr>
            </a:lvl2pPr>
            <a:lvl3pPr marL="803275" indent="-230188">
              <a:spcBef>
                <a:spcPts val="984"/>
              </a:spcBef>
              <a:defRPr sz="1500">
                <a:solidFill>
                  <a:srgbClr val="505050"/>
                </a:solidFill>
              </a:defRPr>
            </a:lvl3pPr>
            <a:lvl4pPr marL="1085850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4pPr>
            <a:lvl5pPr marL="1370013" indent="-230188">
              <a:spcBef>
                <a:spcPts val="984"/>
              </a:spcBef>
              <a:buFont typeface="Arial"/>
              <a:buChar char="•"/>
              <a:defRPr sz="14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4692455" y="796397"/>
            <a:ext cx="4215383" cy="2725341"/>
          </a:xfrm>
          <a:prstGeom prst="rect">
            <a:avLst/>
          </a:prstGeom>
        </p:spPr>
        <p:txBody>
          <a:bodyPr lIns="0" tIns="0" rIns="0" bIns="0"/>
          <a:lstStyle>
            <a:lvl1pPr marL="230188" indent="-230188">
              <a:spcBef>
                <a:spcPts val="984"/>
              </a:spcBef>
              <a:defRPr sz="18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600">
                <a:solidFill>
                  <a:srgbClr val="505050"/>
                </a:solidFill>
              </a:defRPr>
            </a:lvl2pPr>
            <a:lvl3pPr marL="806450" indent="-228600">
              <a:spcBef>
                <a:spcPts val="984"/>
              </a:spcBef>
              <a:defRPr sz="1500">
                <a:solidFill>
                  <a:srgbClr val="505050"/>
                </a:solidFill>
              </a:defRPr>
            </a:lvl3pPr>
            <a:lvl4pPr marL="1087438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4pPr>
            <a:lvl5pPr marL="1370013" indent="-228600">
              <a:spcBef>
                <a:spcPts val="984"/>
              </a:spcBef>
              <a:buFont typeface="Arial"/>
              <a:buChar char="•"/>
              <a:defRPr sz="14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9365" y="3641561"/>
            <a:ext cx="4205476" cy="9493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3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92452" y="3641561"/>
            <a:ext cx="4206239" cy="9493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3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B099EE7B-C01A-E94A-AA76-2F04CF97FC05}" type="datetime1">
              <a:rPr lang="en-US" smtClean="0"/>
              <a:pPr>
                <a:defRPr/>
              </a:pPr>
              <a:t>10/5/2023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2" y="4878161"/>
            <a:ext cx="626211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28600" y="349268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580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E2EF4938-6162-EE4E-9ED3-73016E21644A}" type="datetime1">
              <a:rPr lang="en-US" smtClean="0"/>
              <a:pPr>
                <a:defRPr/>
              </a:pPr>
              <a:t>10/5/2023</a:t>
            </a:fld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5" y="4878161"/>
            <a:ext cx="6260399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3"/>
          <p:cNvSpPr txBox="1">
            <a:spLocks/>
          </p:cNvSpPr>
          <p:nvPr/>
        </p:nvSpPr>
        <p:spPr>
          <a:xfrm>
            <a:off x="6450016" y="3358114"/>
            <a:ext cx="1076325" cy="1809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9pPr>
          </a:lstStyle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AEAF8D7-9E97-AA4D-8487-CA2D4C7C0B0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15900" y="4670857"/>
            <a:ext cx="8699500" cy="202387"/>
            <a:chOff x="600217" y="6229673"/>
            <a:chExt cx="8297721" cy="25738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4D3D112-DF9B-9A4D-8B9D-29CE3CAF3F88}"/>
                </a:ext>
              </a:extLst>
            </p:cNvPr>
            <p:cNvCxnSpPr/>
            <p:nvPr userDrawn="1"/>
          </p:nvCxnSpPr>
          <p:spPr>
            <a:xfrm>
              <a:off x="600217" y="6357936"/>
              <a:ext cx="7190785" cy="0"/>
            </a:xfrm>
            <a:prstGeom prst="line">
              <a:avLst/>
            </a:prstGeom>
            <a:ln w="76200" cmpd="sng">
              <a:solidFill>
                <a:srgbClr val="99D6E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Picture 6" descr="FermiLogo_RGB_NALBlue.png">
              <a:extLst>
                <a:ext uri="{FF2B5EF4-FFF2-40B4-BE49-F238E27FC236}">
                  <a16:creationId xmlns:a16="http://schemas.microsoft.com/office/drawing/2014/main" id="{6D02763F-40A7-9F4E-9117-02DB77597369}"/>
                </a:ext>
              </a:extLst>
            </p:cNvPr>
            <p:cNvPicPr>
              <a:picLocks/>
            </p:cNvPicPr>
            <p:nvPr userDrawn="1"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3781" y="6229673"/>
              <a:ext cx="1044157" cy="2573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3" r:id="rId2"/>
    <p:sldLayoutId id="2147484124" r:id="rId3"/>
    <p:sldLayoutId id="2147484125" r:id="rId4"/>
    <p:sldLayoutId id="2147484126" r:id="rId5"/>
    <p:sldLayoutId id="2147484127" r:id="rId6"/>
    <p:sldLayoutId id="2147484128" r:id="rId7"/>
    <p:sldLayoutId id="2147484104" r:id="rId8"/>
    <p:sldLayoutId id="2147484105" r:id="rId9"/>
    <p:sldLayoutId id="2147484120" r:id="rId10"/>
    <p:sldLayoutId id="2147484103" r:id="rId11"/>
    <p:sldLayoutId id="2147484122" r:id="rId12"/>
    <p:sldLayoutId id="2147484116" r:id="rId13"/>
  </p:sldLayoutIdLst>
  <p:hf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1700" b="1" kern="1200">
          <a:solidFill>
            <a:srgbClr val="2E5286"/>
          </a:solidFill>
          <a:latin typeface="Helvetica"/>
          <a:ea typeface="Geneva" charset="0"/>
          <a:cs typeface="ＭＳ Ｐゴシック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rgbClr val="7F7F7F"/>
          </a:solidFill>
          <a:latin typeface="Helvetica"/>
          <a:ea typeface="Geneva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4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2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2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BFD040-8BC4-7A53-F72F-78B211DB6B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Eric </a:t>
            </a:r>
            <a:r>
              <a:rPr lang="en-US" dirty="0" err="1"/>
              <a:t>Viklund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79B7C-37AA-A860-DF97-089644AD0F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SRF Science Meeting: Nb3Sn Recoating</a:t>
            </a:r>
          </a:p>
        </p:txBody>
      </p:sp>
    </p:spTree>
    <p:extLst>
      <p:ext uri="{BB962C8B-B14F-4D97-AF65-F5344CB8AC3E}">
        <p14:creationId xmlns:p14="http://schemas.microsoft.com/office/powerpoint/2010/main" val="4058663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F35D56-5DAC-CCCA-6451-B53534FED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3" y="796397"/>
            <a:ext cx="4817375" cy="3794522"/>
          </a:xfrm>
        </p:spPr>
        <p:txBody>
          <a:bodyPr/>
          <a:lstStyle/>
          <a:p>
            <a:r>
              <a:rPr lang="en-US" dirty="0"/>
              <a:t>Coated using a modified high-temperature nucleation step resulting in a smoother, thinner Nb3Sn coating.</a:t>
            </a:r>
          </a:p>
          <a:p>
            <a:r>
              <a:rPr lang="en-US" dirty="0"/>
              <a:t>Was able to reach a record high accelerating gradient of 24 MV/m.</a:t>
            </a:r>
          </a:p>
          <a:p>
            <a:r>
              <a:rPr lang="en-US" dirty="0"/>
              <a:t>Performance was degraded in transport.</a:t>
            </a:r>
          </a:p>
          <a:p>
            <a:r>
              <a:rPr lang="en-US" dirty="0"/>
              <a:t>A recoating procedure was applied to the cavity to attempt to fix the degradation.</a:t>
            </a:r>
          </a:p>
          <a:p>
            <a:pPr lvl="1"/>
            <a:r>
              <a:rPr lang="en-US" dirty="0"/>
              <a:t>1000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˚C for 1 hour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0.85 g of Sn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 SnCl2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D7A5F4A-4001-1DAE-2210-FB9B8D406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CBMMD-R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B3D6B-8ED3-2836-11E5-7AA971D1DE9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10/5/2023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3F1E5-9ECC-28A5-CC71-DB850B4FC2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Eric </a:t>
            </a:r>
            <a:r>
              <a:rPr lang="en-US" dirty="0" err="1"/>
              <a:t>Viklund</a:t>
            </a:r>
            <a:r>
              <a:rPr lang="en-US" dirty="0"/>
              <a:t> | SRF Science Meeting: Nb3Sn Recoating</a:t>
            </a:r>
          </a:p>
          <a:p>
            <a:pPr>
              <a:defRPr/>
            </a:pP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E437F-088D-7D5C-D7AF-25D67AA4DA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5DC169-143F-8022-3ECF-7F6276D22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893" y="260879"/>
            <a:ext cx="2211376" cy="17860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94E0A5-0925-553E-E2B9-D96E6110A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893" y="2046914"/>
            <a:ext cx="2375390" cy="22203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96B3AB1-1ECA-8FCE-1563-1027F9257863}"/>
              </a:ext>
            </a:extLst>
          </p:cNvPr>
          <p:cNvSpPr txBox="1"/>
          <p:nvPr/>
        </p:nvSpPr>
        <p:spPr>
          <a:xfrm>
            <a:off x="5743641" y="4298426"/>
            <a:ext cx="330787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100" dirty="0"/>
              <a:t>S Posen et al 2021 Supercond. Sci. Technol. 34 025007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043509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AF7719E-E411-A33F-8349-3203A4673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the recoating, the cavity performance was greatly improved over the degraded performance but did not entirely recover the original performance.</a:t>
            </a:r>
          </a:p>
          <a:p>
            <a:r>
              <a:rPr lang="en-US" dirty="0"/>
              <a:t>Quench may be due to </a:t>
            </a:r>
            <a:r>
              <a:rPr lang="en-US" dirty="0" err="1"/>
              <a:t>multipacting</a:t>
            </a:r>
            <a:r>
              <a:rPr lang="en-US" dirty="0"/>
              <a:t>, so we will retest the cavity with T-mapping to attempt to reach higher gradients.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9E559-DD54-4CBD-17C1-C5B7F57A6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VTS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6E7FD-46ED-7774-A5E8-8371A148969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10/5/2023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BEFD6-0E8A-01E5-9F06-184BCA571D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Eric </a:t>
            </a:r>
            <a:r>
              <a:rPr lang="en-US" dirty="0" err="1"/>
              <a:t>Viklund</a:t>
            </a:r>
            <a:r>
              <a:rPr lang="en-US" dirty="0"/>
              <a:t> | SRF Science Meeting: Nb3Sn Recoating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37953-212B-16E4-CC0A-F296333018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741DCF-6044-63A4-6DCF-C565198AB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19" y="2539824"/>
            <a:ext cx="2950991" cy="21160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40868A-D5B4-BEBB-5F16-520DE85DB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0073" y="2545057"/>
            <a:ext cx="2950989" cy="21160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3F0C230-6CAB-7882-A958-4BB6B3C2D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1062" y="2539824"/>
            <a:ext cx="2958286" cy="212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053872"/>
      </p:ext>
    </p:extLst>
  </p:cSld>
  <p:clrMapOvr>
    <a:masterClrMapping/>
  </p:clrMapOvr>
</p:sld>
</file>

<file path=ppt/theme/theme1.xml><?xml version="1.0" encoding="utf-8"?>
<a:theme xmlns:a="http://schemas.openxmlformats.org/drawingml/2006/main" name="Fermilab_PPT_090915">
  <a:themeElements>
    <a:clrScheme name="Fermilab 1">
      <a:dk1>
        <a:srgbClr val="003087"/>
      </a:dk1>
      <a:lt1>
        <a:srgbClr val="FFFFFF"/>
      </a:lt1>
      <a:dk2>
        <a:srgbClr val="003087"/>
      </a:dk2>
      <a:lt2>
        <a:srgbClr val="FFFFFF"/>
      </a:lt2>
      <a:accent1>
        <a:srgbClr val="99D6EA"/>
      </a:accent1>
      <a:accent2>
        <a:srgbClr val="DB720C"/>
      </a:accent2>
      <a:accent3>
        <a:srgbClr val="519A24"/>
      </a:accent3>
      <a:accent4>
        <a:srgbClr val="AF272F"/>
      </a:accent4>
      <a:accent5>
        <a:srgbClr val="00B5E2"/>
      </a:accent5>
      <a:accent6>
        <a:srgbClr val="50505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CFD392F2-85A0-4A84-A0AD-B3BABF9031FF}" vid="{CE0A0621-7B09-4BA0-B664-DEC6032F9F9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Fermi_Template</Template>
  <TotalTime>56</TotalTime>
  <Words>155</Words>
  <Application>Microsoft Office PowerPoint</Application>
  <PresentationFormat>On-screen Show (16:9)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Helvetica</vt:lpstr>
      <vt:lpstr>Fermilab_PPT_090915</vt:lpstr>
      <vt:lpstr>PowerPoint Presentation</vt:lpstr>
      <vt:lpstr>CBMMD-R</vt:lpstr>
      <vt:lpstr>VTS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Viklund</dc:creator>
  <cp:lastModifiedBy>Eric Viklund</cp:lastModifiedBy>
  <cp:revision>3</cp:revision>
  <cp:lastPrinted>2014-01-20T19:40:21Z</cp:lastPrinted>
  <dcterms:created xsi:type="dcterms:W3CDTF">2023-10-05T20:16:52Z</dcterms:created>
  <dcterms:modified xsi:type="dcterms:W3CDTF">2023-10-05T21:13:41Z</dcterms:modified>
</cp:coreProperties>
</file>

<file path=docProps/thumbnail.jpeg>
</file>